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722" r:id="rId4"/>
  </p:sldMasterIdLst>
  <p:sldIdLst>
    <p:sldId id="271" r:id="rId5"/>
    <p:sldId id="317" r:id="rId6"/>
    <p:sldId id="278" r:id="rId7"/>
    <p:sldId id="284" r:id="rId8"/>
    <p:sldId id="282" r:id="rId9"/>
    <p:sldId id="281" r:id="rId10"/>
    <p:sldId id="283" r:id="rId11"/>
    <p:sldId id="280" r:id="rId12"/>
    <p:sldId id="287" r:id="rId13"/>
    <p:sldId id="279" r:id="rId14"/>
    <p:sldId id="285" r:id="rId15"/>
    <p:sldId id="340" r:id="rId16"/>
    <p:sldId id="341" r:id="rId17"/>
    <p:sldId id="342" r:id="rId18"/>
    <p:sldId id="343" r:id="rId19"/>
    <p:sldId id="34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8CFCF7"/>
    <a:srgbClr val="8EFAB7"/>
    <a:srgbClr val="BE0ECC"/>
    <a:srgbClr val="ED3BE0"/>
    <a:srgbClr val="FF89B9"/>
    <a:srgbClr val="C9A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80" y="330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22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0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199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791060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45920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94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902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99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97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5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511696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65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13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2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346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8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98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360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88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539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1189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449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076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01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96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  <p:sldLayoutId id="2147483683" r:id="rId18"/>
    <p:sldLayoutId id="2147483660" r:id="rId19"/>
    <p:sldLayoutId id="2147483659" r:id="rId20"/>
    <p:sldLayoutId id="214748369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0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kaggle.com/datasets/akshaypawar7/millions-of-movies)" TargetMode="Externa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36"/>
                    </a14:imgEffect>
                    <a14:imgEffect>
                      <a14:saturation sat="177000"/>
                    </a14:imgEffect>
                    <a14:imgEffect>
                      <a14:brightnessContrast bright="-29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93314" y="29455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Movies Analyze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9700053" y="3858430"/>
            <a:ext cx="239050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Achmad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Ramadhan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1BF28D-7898-F786-6DD7-D85CEF249B91}"/>
              </a:ext>
            </a:extLst>
          </p:cNvPr>
          <p:cNvCxnSpPr>
            <a:cxnSpLocks/>
          </p:cNvCxnSpPr>
          <p:nvPr/>
        </p:nvCxnSpPr>
        <p:spPr>
          <a:xfrm>
            <a:off x="7401697" y="3842951"/>
            <a:ext cx="46888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Prepare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61215-73BE-40FB-A801-36EFFD46890B}"/>
              </a:ext>
            </a:extLst>
          </p:cNvPr>
          <p:cNvSpPr/>
          <p:nvPr/>
        </p:nvSpPr>
        <p:spPr>
          <a:xfrm>
            <a:off x="918573" y="2597685"/>
            <a:ext cx="4478660" cy="179606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29863FB2-BB9F-4CEE-A775-3AF41CCCB421}"/>
              </a:ext>
            </a:extLst>
          </p:cNvPr>
          <p:cNvSpPr/>
          <p:nvPr/>
        </p:nvSpPr>
        <p:spPr>
          <a:xfrm>
            <a:off x="323529" y="1570767"/>
            <a:ext cx="3537307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</a:rPr>
              <a:t>Documentary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62DC6-D6E9-4575-BF0F-203D44212D11}"/>
              </a:ext>
            </a:extLst>
          </p:cNvPr>
          <p:cNvSpPr txBox="1"/>
          <p:nvPr/>
        </p:nvSpPr>
        <p:spPr>
          <a:xfrm>
            <a:off x="1115146" y="2805927"/>
            <a:ext cx="3960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diagram genre1, “Documentary”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genre paling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banyak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perilisan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movie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2000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sampai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2022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8E48A-E8B3-E94D-673D-B4122852A5A4}"/>
              </a:ext>
            </a:extLst>
          </p:cNvPr>
          <p:cNvSpPr/>
          <p:nvPr/>
        </p:nvSpPr>
        <p:spPr>
          <a:xfrm>
            <a:off x="6392562" y="2369572"/>
            <a:ext cx="4478660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C392CE-8C7F-CBDA-998D-3E0956F5F2C4}"/>
              </a:ext>
            </a:extLst>
          </p:cNvPr>
          <p:cNvSpPr txBox="1"/>
          <p:nvPr/>
        </p:nvSpPr>
        <p:spPr>
          <a:xfrm>
            <a:off x="6651884" y="2553106"/>
            <a:ext cx="3960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Text Mining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kolom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Overviews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genre “Documentary”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525015-73E6-1E55-CFDF-E1591D11EF43}"/>
              </a:ext>
            </a:extLst>
          </p:cNvPr>
          <p:cNvSpPr/>
          <p:nvPr/>
        </p:nvSpPr>
        <p:spPr>
          <a:xfrm>
            <a:off x="6392562" y="5160953"/>
            <a:ext cx="4478660" cy="1357537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4D145-19C8-2E92-9C34-BE70F46AEBDA}"/>
              </a:ext>
            </a:extLst>
          </p:cNvPr>
          <p:cNvSpPr txBox="1"/>
          <p:nvPr/>
        </p:nvSpPr>
        <p:spPr>
          <a:xfrm>
            <a:off x="6651884" y="5275995"/>
            <a:ext cx="3960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Tujuannya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mengetahui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kata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apa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sering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muncul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Overviews Movie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genre “Documentary”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1C2929-6AAD-833E-CE95-7C3B4D3B7E7A}"/>
              </a:ext>
            </a:extLst>
          </p:cNvPr>
          <p:cNvSpPr/>
          <p:nvPr/>
        </p:nvSpPr>
        <p:spPr>
          <a:xfrm>
            <a:off x="4478599" y="5160953"/>
            <a:ext cx="1194715" cy="11922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1C60A13-A1D4-A9A5-D20D-3AC377629BAE}"/>
              </a:ext>
            </a:extLst>
          </p:cNvPr>
          <p:cNvSpPr/>
          <p:nvPr/>
        </p:nvSpPr>
        <p:spPr>
          <a:xfrm>
            <a:off x="381000" y="272585"/>
            <a:ext cx="11644771" cy="6687015"/>
          </a:xfrm>
          <a:custGeom>
            <a:avLst/>
            <a:gdLst>
              <a:gd name="connsiteX0" fmla="*/ 0 w 11644771"/>
              <a:gd name="connsiteY0" fmla="*/ 565615 h 6687015"/>
              <a:gd name="connsiteX1" fmla="*/ 1473200 w 11644771"/>
              <a:gd name="connsiteY1" fmla="*/ 489415 h 6687015"/>
              <a:gd name="connsiteX2" fmla="*/ 2565400 w 11644771"/>
              <a:gd name="connsiteY2" fmla="*/ 6815 h 6687015"/>
              <a:gd name="connsiteX3" fmla="*/ 4673600 w 11644771"/>
              <a:gd name="connsiteY3" fmla="*/ 895815 h 6687015"/>
              <a:gd name="connsiteX4" fmla="*/ 8051800 w 11644771"/>
              <a:gd name="connsiteY4" fmla="*/ 159215 h 6687015"/>
              <a:gd name="connsiteX5" fmla="*/ 10972800 w 11644771"/>
              <a:gd name="connsiteY5" fmla="*/ 870415 h 6687015"/>
              <a:gd name="connsiteX6" fmla="*/ 10515600 w 11644771"/>
              <a:gd name="connsiteY6" fmla="*/ 1911815 h 6687015"/>
              <a:gd name="connsiteX7" fmla="*/ 11099800 w 11644771"/>
              <a:gd name="connsiteY7" fmla="*/ 2826215 h 6687015"/>
              <a:gd name="connsiteX8" fmla="*/ 9575800 w 11644771"/>
              <a:gd name="connsiteY8" fmla="*/ 3308815 h 6687015"/>
              <a:gd name="connsiteX9" fmla="*/ 10337800 w 11644771"/>
              <a:gd name="connsiteY9" fmla="*/ 4655015 h 6687015"/>
              <a:gd name="connsiteX10" fmla="*/ 11633200 w 11644771"/>
              <a:gd name="connsiteY10" fmla="*/ 5366215 h 6687015"/>
              <a:gd name="connsiteX11" fmla="*/ 10972800 w 11644771"/>
              <a:gd name="connsiteY11" fmla="*/ 5569415 h 6687015"/>
              <a:gd name="connsiteX12" fmla="*/ 10947400 w 11644771"/>
              <a:gd name="connsiteY12" fmla="*/ 6687015 h 668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644771" h="6687015">
                <a:moveTo>
                  <a:pt x="0" y="565615"/>
                </a:moveTo>
                <a:cubicBezTo>
                  <a:pt x="522816" y="574081"/>
                  <a:pt x="1045633" y="582548"/>
                  <a:pt x="1473200" y="489415"/>
                </a:cubicBezTo>
                <a:cubicBezTo>
                  <a:pt x="1900767" y="396282"/>
                  <a:pt x="2032000" y="-60918"/>
                  <a:pt x="2565400" y="6815"/>
                </a:cubicBezTo>
                <a:cubicBezTo>
                  <a:pt x="3098800" y="74548"/>
                  <a:pt x="3759200" y="870415"/>
                  <a:pt x="4673600" y="895815"/>
                </a:cubicBezTo>
                <a:cubicBezTo>
                  <a:pt x="5588000" y="921215"/>
                  <a:pt x="7001933" y="163448"/>
                  <a:pt x="8051800" y="159215"/>
                </a:cubicBezTo>
                <a:cubicBezTo>
                  <a:pt x="9101667" y="154982"/>
                  <a:pt x="10562167" y="578315"/>
                  <a:pt x="10972800" y="870415"/>
                </a:cubicBezTo>
                <a:cubicBezTo>
                  <a:pt x="11383433" y="1162515"/>
                  <a:pt x="10494433" y="1585848"/>
                  <a:pt x="10515600" y="1911815"/>
                </a:cubicBezTo>
                <a:cubicBezTo>
                  <a:pt x="10536767" y="2237782"/>
                  <a:pt x="11256433" y="2593382"/>
                  <a:pt x="11099800" y="2826215"/>
                </a:cubicBezTo>
                <a:cubicBezTo>
                  <a:pt x="10943167" y="3059048"/>
                  <a:pt x="9702800" y="3004015"/>
                  <a:pt x="9575800" y="3308815"/>
                </a:cubicBezTo>
                <a:cubicBezTo>
                  <a:pt x="9448800" y="3613615"/>
                  <a:pt x="9994900" y="4312115"/>
                  <a:pt x="10337800" y="4655015"/>
                </a:cubicBezTo>
                <a:cubicBezTo>
                  <a:pt x="10680700" y="4997915"/>
                  <a:pt x="11527367" y="5213815"/>
                  <a:pt x="11633200" y="5366215"/>
                </a:cubicBezTo>
                <a:cubicBezTo>
                  <a:pt x="11739033" y="5518615"/>
                  <a:pt x="11087100" y="5349282"/>
                  <a:pt x="10972800" y="5569415"/>
                </a:cubicBezTo>
                <a:cubicBezTo>
                  <a:pt x="10858500" y="5789548"/>
                  <a:pt x="10993967" y="6678548"/>
                  <a:pt x="10947400" y="6687015"/>
                </a:cubicBezTo>
              </a:path>
            </a:pathLst>
          </a:custGeom>
          <a:ln w="104775" cap="rnd" cmpd="thickThin">
            <a:solidFill>
              <a:schemeClr val="accent2">
                <a:alpha val="24000"/>
              </a:schemeClr>
            </a:solidFill>
            <a:prstDash val="lgDash"/>
            <a:headEnd type="diamon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16" y="-15750"/>
            <a:ext cx="6272862" cy="724247"/>
          </a:xfrm>
          <a:prstGeom prst="rect">
            <a:avLst/>
          </a:prstGeo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Cleaning Text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B1082-6408-42E6-B118-1EC716B82051}"/>
              </a:ext>
            </a:extLst>
          </p:cNvPr>
          <p:cNvGrpSpPr/>
          <p:nvPr/>
        </p:nvGrpSpPr>
        <p:grpSpPr>
          <a:xfrm>
            <a:off x="3665697" y="1917297"/>
            <a:ext cx="7416805" cy="745160"/>
            <a:chOff x="-1836693" y="2826095"/>
            <a:chExt cx="7416805" cy="745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B6D332-2E05-4A17-BF70-F6F94B0D2143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9DE91B-0439-43E3-AF7A-045171B88AAB}"/>
                </a:ext>
              </a:extLst>
            </p:cNvPr>
            <p:cNvSpPr txBox="1"/>
            <p:nvPr/>
          </p:nvSpPr>
          <p:spPr>
            <a:xfrm>
              <a:off x="-1704110" y="3109590"/>
              <a:ext cx="6605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Memilih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kolom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genre1, dan overview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memfilter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 genre1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yaitu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“Documentary” dan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menghapus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kosong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tidak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memenuhi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syarat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5F44D5-3EF1-4537-8635-3CECAAEDE2E3}"/>
                </a:ext>
              </a:extLst>
            </p:cNvPr>
            <p:cNvSpPr txBox="1"/>
            <p:nvPr/>
          </p:nvSpPr>
          <p:spPr>
            <a:xfrm>
              <a:off x="-1704110" y="2832591"/>
              <a:ext cx="6604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Persiapan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library dan data frame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65D608-E69B-4B3B-9C99-9F0C64D889B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5B292B9-70A8-2B50-6074-1E8DCFE6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3" y="1344857"/>
            <a:ext cx="2857500" cy="2019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4A5E3B-259E-635D-3237-E5BA7A7D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70126"/>
            <a:ext cx="5210082" cy="13172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CC7188E-1818-F32B-87CF-0DD578B6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5551206"/>
            <a:ext cx="6019800" cy="9334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91517D7B-FAC5-C4CB-5BA7-BD228DAC59F1}"/>
              </a:ext>
            </a:extLst>
          </p:cNvPr>
          <p:cNvGrpSpPr/>
          <p:nvPr/>
        </p:nvGrpSpPr>
        <p:grpSpPr>
          <a:xfrm>
            <a:off x="5453647" y="3761277"/>
            <a:ext cx="4764736" cy="1177990"/>
            <a:chOff x="-1705275" y="2832591"/>
            <a:chExt cx="7285387" cy="94037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CCB4DC3-6A0A-0F02-D93A-243F71DFE5C0}"/>
                </a:ext>
              </a:extLst>
            </p:cNvPr>
            <p:cNvSpPr/>
            <p:nvPr/>
          </p:nvSpPr>
          <p:spPr>
            <a:xfrm>
              <a:off x="4900511" y="2917336"/>
              <a:ext cx="679601" cy="3685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FB8EC1-5AD2-1831-79CC-99BBF7DB1132}"/>
                </a:ext>
              </a:extLst>
            </p:cNvPr>
            <p:cNvSpPr txBox="1"/>
            <p:nvPr/>
          </p:nvSpPr>
          <p:spPr>
            <a:xfrm>
              <a:off x="-1704110" y="3109590"/>
              <a:ext cx="6605786" cy="66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Mengubah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seluruh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kata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huruf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kecil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Mengubah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singkatan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kata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baku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Menghilangkan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huruf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berlebihan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Menghilangkan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seluruh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karakter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huruf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4F3DC7-6631-8FC5-0A65-A2FE9A15FB7A}"/>
                </a:ext>
              </a:extLst>
            </p:cNvPr>
            <p:cNvSpPr txBox="1"/>
            <p:nvPr/>
          </p:nvSpPr>
          <p:spPr>
            <a:xfrm>
              <a:off x="-1704110" y="2832591"/>
              <a:ext cx="6604620" cy="22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Proses Cleaning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2F38D79-41A2-C347-6049-AE6E0C48F460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-1705275" y="3101610"/>
              <a:ext cx="6605786" cy="12935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998F371-7AF2-F1A8-BDCD-1A77C09D96F6}"/>
              </a:ext>
            </a:extLst>
          </p:cNvPr>
          <p:cNvGrpSpPr/>
          <p:nvPr/>
        </p:nvGrpSpPr>
        <p:grpSpPr>
          <a:xfrm>
            <a:off x="6317766" y="5428936"/>
            <a:ext cx="5290034" cy="1177990"/>
            <a:chOff x="-1705275" y="2832591"/>
            <a:chExt cx="7285387" cy="94037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55E5A2-9B2F-2EDA-6B1A-AB17D9EC4EF3}"/>
                </a:ext>
              </a:extLst>
            </p:cNvPr>
            <p:cNvSpPr/>
            <p:nvPr/>
          </p:nvSpPr>
          <p:spPr>
            <a:xfrm>
              <a:off x="4900511" y="2917336"/>
              <a:ext cx="679601" cy="3685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BC5E680-E15D-22B2-CE9E-166EA536832C}"/>
                </a:ext>
              </a:extLst>
            </p:cNvPr>
            <p:cNvSpPr txBox="1"/>
            <p:nvPr/>
          </p:nvSpPr>
          <p:spPr>
            <a:xfrm>
              <a:off x="-1704110" y="3109590"/>
              <a:ext cx="7040805" cy="66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Mengubah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vector(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overvies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)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dataframe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(documentary)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Mengubah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1 kata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1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kolom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Menghitung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kata yang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sama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urutan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desc 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Tidak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memasukkan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kata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umum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stopwords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739D86-88F8-367E-9CA3-067D6DF57569}"/>
                </a:ext>
              </a:extLst>
            </p:cNvPr>
            <p:cNvSpPr txBox="1"/>
            <p:nvPr/>
          </p:nvSpPr>
          <p:spPr>
            <a:xfrm>
              <a:off x="-1704110" y="2832591"/>
              <a:ext cx="6604620" cy="22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Tokenize dan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Menghapus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kata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umum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stopwords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156B3C7-A774-9890-BE89-12139AD75105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-1705275" y="3101610"/>
              <a:ext cx="6605786" cy="12935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64635FC-FF8F-1732-D15A-CE497D52182F}"/>
              </a:ext>
            </a:extLst>
          </p:cNvPr>
          <p:cNvSpPr/>
          <p:nvPr/>
        </p:nvSpPr>
        <p:spPr>
          <a:xfrm>
            <a:off x="0" y="4841810"/>
            <a:ext cx="8217242" cy="20161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4D2E2-7101-B73F-0461-232906A9A6EC}"/>
              </a:ext>
            </a:extLst>
          </p:cNvPr>
          <p:cNvSpPr/>
          <p:nvPr/>
        </p:nvSpPr>
        <p:spPr>
          <a:xfrm>
            <a:off x="8217242" y="2743200"/>
            <a:ext cx="3982151" cy="4114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D386-F52C-D352-7668-8AFBB0C5A99B}"/>
              </a:ext>
            </a:extLst>
          </p:cNvPr>
          <p:cNvSpPr/>
          <p:nvPr/>
        </p:nvSpPr>
        <p:spPr>
          <a:xfrm>
            <a:off x="11182864" y="2323070"/>
            <a:ext cx="1009135" cy="2583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F9164-9AD3-BDEB-1E28-DA995D4E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217243" cy="4841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6F207F-A4A2-EA2D-E281-D34C58C62124}"/>
              </a:ext>
            </a:extLst>
          </p:cNvPr>
          <p:cNvSpPr/>
          <p:nvPr/>
        </p:nvSpPr>
        <p:spPr>
          <a:xfrm>
            <a:off x="8217242" y="0"/>
            <a:ext cx="3982151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82EC7-AC4E-1CD7-5B28-8329CC856E39}"/>
              </a:ext>
            </a:extLst>
          </p:cNvPr>
          <p:cNvSpPr txBox="1"/>
          <p:nvPr/>
        </p:nvSpPr>
        <p:spPr>
          <a:xfrm>
            <a:off x="200453" y="5168543"/>
            <a:ext cx="7252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CFCF7"/>
                </a:solidFill>
              </a:rPr>
              <a:t>Output Text Mining </a:t>
            </a:r>
            <a:r>
              <a:rPr lang="en-US" sz="2800" dirty="0" err="1">
                <a:solidFill>
                  <a:srgbClr val="8CFCF7"/>
                </a:solidFill>
              </a:rPr>
              <a:t>dalam</a:t>
            </a:r>
            <a:r>
              <a:rPr lang="en-US" sz="2800" dirty="0">
                <a:solidFill>
                  <a:srgbClr val="8CFCF7"/>
                </a:solidFill>
              </a:rPr>
              <a:t> Overviews Movie </a:t>
            </a:r>
            <a:r>
              <a:rPr lang="en-US" sz="2800" dirty="0" err="1">
                <a:solidFill>
                  <a:srgbClr val="8CFCF7"/>
                </a:solidFill>
              </a:rPr>
              <a:t>dengan</a:t>
            </a:r>
            <a:r>
              <a:rPr lang="en-US" sz="2800" dirty="0">
                <a:solidFill>
                  <a:srgbClr val="8CFCF7"/>
                </a:solidFill>
              </a:rPr>
              <a:t> Genre “Documentary” Top 200 kata</a:t>
            </a:r>
            <a:endParaRPr lang="en-ID" sz="2800" dirty="0">
              <a:solidFill>
                <a:srgbClr val="8CFCF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A35A2-2393-D935-9586-C0C7C0E5C2D6}"/>
              </a:ext>
            </a:extLst>
          </p:cNvPr>
          <p:cNvSpPr txBox="1"/>
          <p:nvPr/>
        </p:nvSpPr>
        <p:spPr>
          <a:xfrm>
            <a:off x="8407401" y="469900"/>
            <a:ext cx="366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Semakin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besar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sebuah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teks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semakin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banyak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penggunaan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katanya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Sebaliknya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semakin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kecil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huruf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semakin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sedikit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kata yang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digunakan</a:t>
            </a:r>
            <a:endParaRPr lang="en-ID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79D60-18DA-4D35-D545-1DEEC811C988}"/>
              </a:ext>
            </a:extLst>
          </p:cNvPr>
          <p:cNvSpPr txBox="1"/>
          <p:nvPr/>
        </p:nvSpPr>
        <p:spPr>
          <a:xfrm>
            <a:off x="8340809" y="3014534"/>
            <a:ext cx="284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Film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merupakan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kata yang paling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banyak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ditemukan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dalam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overviews,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sebanyak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17384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FD0A8-173F-BC9A-26A3-7E42FA745E69}"/>
              </a:ext>
            </a:extLst>
          </p:cNvPr>
          <p:cNvSpPr/>
          <p:nvPr/>
        </p:nvSpPr>
        <p:spPr>
          <a:xfrm>
            <a:off x="8217242" y="4841810"/>
            <a:ext cx="3982151" cy="2016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235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04C8C-13FD-38D1-DD56-35D2AFBD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3" y="200625"/>
            <a:ext cx="4278528" cy="3041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07BFD-43BA-2A68-EC66-27B618A9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1429311"/>
            <a:ext cx="3704705" cy="339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9ADBB-B047-257D-244A-333C818E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05" y="3429001"/>
            <a:ext cx="3872352" cy="32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4CF6D-B04A-DE30-6E70-BBE1DA8B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3" y="454025"/>
            <a:ext cx="8773341" cy="5772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11745-942D-24ED-8998-008E0C72DE54}"/>
              </a:ext>
            </a:extLst>
          </p:cNvPr>
          <p:cNvSpPr txBox="1"/>
          <p:nvPr/>
        </p:nvSpPr>
        <p:spPr>
          <a:xfrm>
            <a:off x="9173844" y="454025"/>
            <a:ext cx="2021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rata-rata revenue dan budget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2000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2022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96E8-F17D-382C-A3B9-BF44DEF4E051}"/>
              </a:ext>
            </a:extLst>
          </p:cNvPr>
          <p:cNvSpPr txBox="1"/>
          <p:nvPr/>
        </p:nvSpPr>
        <p:spPr>
          <a:xfrm>
            <a:off x="9340705" y="2828835"/>
            <a:ext cx="285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Rata-rata revenue dan budget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menurun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2001 </a:t>
            </a:r>
            <a:r>
              <a:rPr lang="en-US" dirty="0" err="1"/>
              <a:t>sampai</a:t>
            </a:r>
            <a:r>
              <a:rPr lang="en-US" dirty="0"/>
              <a:t> 2022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0179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636F4-B614-7F63-7EB3-1F6501A9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1" y="145142"/>
            <a:ext cx="8542111" cy="5951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86F95-AA1A-770E-C6F4-C0A56CBDF2F0}"/>
              </a:ext>
            </a:extLst>
          </p:cNvPr>
          <p:cNvSpPr txBox="1"/>
          <p:nvPr/>
        </p:nvSpPr>
        <p:spPr>
          <a:xfrm>
            <a:off x="9144000" y="653143"/>
            <a:ext cx="235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95A49-CEAC-501C-2A5E-BCD6DBC7DCFB}"/>
              </a:ext>
            </a:extLst>
          </p:cNvPr>
          <p:cNvSpPr txBox="1"/>
          <p:nvPr/>
        </p:nvSpPr>
        <p:spPr>
          <a:xfrm>
            <a:off x="8864371" y="2859315"/>
            <a:ext cx="2910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dan Budget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yang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0.77.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budget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revenue yang </a:t>
            </a:r>
            <a:r>
              <a:rPr lang="en-US" dirty="0" err="1"/>
              <a:t>didapat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4330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5B4EE-41C3-FEF0-7E02-1264A52B560E}"/>
              </a:ext>
            </a:extLst>
          </p:cNvPr>
          <p:cNvSpPr txBox="1"/>
          <p:nvPr/>
        </p:nvSpPr>
        <p:spPr>
          <a:xfrm>
            <a:off x="8011882" y="2111829"/>
            <a:ext cx="3260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INSIGHT</a:t>
            </a:r>
            <a:endParaRPr lang="en-ID" sz="72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EB8B3-352E-E077-43E4-DA4D89694953}"/>
              </a:ext>
            </a:extLst>
          </p:cNvPr>
          <p:cNvSpPr txBox="1"/>
          <p:nvPr/>
        </p:nvSpPr>
        <p:spPr>
          <a:xfrm>
            <a:off x="453526" y="990599"/>
            <a:ext cx="667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Perilisan</a:t>
            </a:r>
            <a:r>
              <a:rPr lang="en-US" b="1" dirty="0">
                <a:solidFill>
                  <a:schemeClr val="bg1"/>
                </a:solidFill>
              </a:rPr>
              <a:t> movie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tahun</a:t>
            </a:r>
            <a:r>
              <a:rPr lang="en-US" b="1" dirty="0">
                <a:solidFill>
                  <a:schemeClr val="bg1"/>
                </a:solidFill>
              </a:rPr>
              <a:t> 2000 </a:t>
            </a:r>
            <a:r>
              <a:rPr lang="en-US" b="1" dirty="0" err="1">
                <a:solidFill>
                  <a:schemeClr val="bg1"/>
                </a:solidFill>
              </a:rPr>
              <a:t>sampai</a:t>
            </a:r>
            <a:r>
              <a:rPr lang="en-US" b="1" dirty="0">
                <a:solidFill>
                  <a:schemeClr val="bg1"/>
                </a:solidFill>
              </a:rPr>
              <a:t> 2022, Genre 1 “Documentary” </a:t>
            </a:r>
            <a:r>
              <a:rPr lang="en-US" b="1" dirty="0" err="1">
                <a:solidFill>
                  <a:schemeClr val="bg1"/>
                </a:solidFill>
              </a:rPr>
              <a:t>adalah</a:t>
            </a:r>
            <a:r>
              <a:rPr lang="en-US" b="1" dirty="0">
                <a:solidFill>
                  <a:schemeClr val="bg1"/>
                </a:solidFill>
              </a:rPr>
              <a:t> Genre yang </a:t>
            </a:r>
            <a:r>
              <a:rPr lang="en-US" b="1" dirty="0" err="1">
                <a:solidFill>
                  <a:schemeClr val="bg1"/>
                </a:solidFill>
              </a:rPr>
              <a:t>merilis</a:t>
            </a:r>
            <a:r>
              <a:rPr lang="en-US" b="1" dirty="0">
                <a:solidFill>
                  <a:schemeClr val="bg1"/>
                </a:solidFill>
              </a:rPr>
              <a:t> Movie </a:t>
            </a:r>
            <a:r>
              <a:rPr lang="en-US" b="1" dirty="0" err="1">
                <a:solidFill>
                  <a:schemeClr val="bg1"/>
                </a:solidFill>
              </a:rPr>
              <a:t>terbanyak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sementara</a:t>
            </a:r>
            <a:r>
              <a:rPr lang="en-US" b="1" dirty="0">
                <a:solidFill>
                  <a:schemeClr val="bg1"/>
                </a:solidFill>
              </a:rPr>
              <a:t> Genre 2 </a:t>
            </a:r>
            <a:r>
              <a:rPr lang="en-US" b="1" dirty="0" err="1">
                <a:solidFill>
                  <a:schemeClr val="bg1"/>
                </a:solidFill>
              </a:rPr>
              <a:t>adalah</a:t>
            </a:r>
            <a:r>
              <a:rPr lang="en-US" b="1" dirty="0">
                <a:solidFill>
                  <a:schemeClr val="bg1"/>
                </a:solidFill>
              </a:rPr>
              <a:t> “Drama”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98288-08B6-8210-43DB-D7C13F1D8134}"/>
              </a:ext>
            </a:extLst>
          </p:cNvPr>
          <p:cNvSpPr txBox="1"/>
          <p:nvPr/>
        </p:nvSpPr>
        <p:spPr>
          <a:xfrm>
            <a:off x="3385412" y="2977384"/>
            <a:ext cx="4325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Dalam</a:t>
            </a:r>
            <a:r>
              <a:rPr lang="en-US" b="1" dirty="0">
                <a:solidFill>
                  <a:schemeClr val="bg1"/>
                </a:solidFill>
              </a:rPr>
              <a:t> Overviews Movie </a:t>
            </a:r>
            <a:r>
              <a:rPr lang="en-US" b="1" dirty="0" err="1">
                <a:solidFill>
                  <a:schemeClr val="bg1"/>
                </a:solidFill>
              </a:rPr>
              <a:t>dengan</a:t>
            </a:r>
            <a:r>
              <a:rPr lang="en-US" b="1" dirty="0">
                <a:solidFill>
                  <a:schemeClr val="bg1"/>
                </a:solidFill>
              </a:rPr>
              <a:t> Genre1 “Documentary” kata yang paling </a:t>
            </a:r>
            <a:r>
              <a:rPr lang="en-US" b="1" dirty="0" err="1">
                <a:solidFill>
                  <a:schemeClr val="bg1"/>
                </a:solidFill>
              </a:rPr>
              <a:t>sering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digunakan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adalah</a:t>
            </a:r>
            <a:r>
              <a:rPr lang="en-US" b="1" dirty="0">
                <a:solidFill>
                  <a:schemeClr val="bg1"/>
                </a:solidFill>
              </a:rPr>
              <a:t> “Film”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054BB-DDC2-AD0F-2719-DF93CA8147E0}"/>
              </a:ext>
            </a:extLst>
          </p:cNvPr>
          <p:cNvSpPr txBox="1"/>
          <p:nvPr/>
        </p:nvSpPr>
        <p:spPr>
          <a:xfrm>
            <a:off x="5738607" y="4746171"/>
            <a:ext cx="553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Revenue dan Budget </a:t>
            </a:r>
            <a:r>
              <a:rPr lang="en-US" b="1" dirty="0" err="1">
                <a:solidFill>
                  <a:schemeClr val="bg1"/>
                </a:solidFill>
              </a:rPr>
              <a:t>memiliki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korelasi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nilai</a:t>
            </a:r>
            <a:r>
              <a:rPr lang="en-US" b="1" dirty="0">
                <a:solidFill>
                  <a:schemeClr val="bg1"/>
                </a:solidFill>
              </a:rPr>
              <a:t> 0.77, </a:t>
            </a:r>
            <a:r>
              <a:rPr lang="en-US" b="1" dirty="0" err="1">
                <a:solidFill>
                  <a:schemeClr val="bg1"/>
                </a:solidFill>
              </a:rPr>
              <a:t>nilai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tersebut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menunjukkan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nilai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positif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Semakin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tinggi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nilai</a:t>
            </a:r>
            <a:r>
              <a:rPr lang="en-US" b="1" dirty="0">
                <a:solidFill>
                  <a:schemeClr val="bg1"/>
                </a:solidFill>
              </a:rPr>
              <a:t> Budget, </a:t>
            </a:r>
            <a:r>
              <a:rPr lang="en-US" b="1" dirty="0" err="1">
                <a:solidFill>
                  <a:schemeClr val="bg1"/>
                </a:solidFill>
              </a:rPr>
              <a:t>Semakin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tinggi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nilai</a:t>
            </a:r>
            <a:r>
              <a:rPr lang="en-US" b="1" dirty="0">
                <a:solidFill>
                  <a:schemeClr val="bg1"/>
                </a:solidFill>
              </a:rPr>
              <a:t> Revenue yang di </a:t>
            </a:r>
            <a:r>
              <a:rPr lang="en-US" b="1" dirty="0" err="1">
                <a:solidFill>
                  <a:schemeClr val="bg1"/>
                </a:solidFill>
              </a:rPr>
              <a:t>dapat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2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205358" y="2755707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	Prepare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215086" y="3295477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	Process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215086" y="3835247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	Analyze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215086" y="4375017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	Insight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ID" sz="5400" b="0" i="0" dirty="0">
                <a:effectLst/>
                <a:highlight>
                  <a:srgbClr val="00FFFF"/>
                </a:highlight>
                <a:latin typeface="Helvetica Neue"/>
              </a:rPr>
              <a:t>Movies </a:t>
            </a:r>
            <a:r>
              <a:rPr lang="en-ID" sz="5400" b="0" i="0" dirty="0" err="1">
                <a:effectLst/>
                <a:highlight>
                  <a:srgbClr val="00FFFF"/>
                </a:highlight>
                <a:latin typeface="Helvetica Neue"/>
              </a:rPr>
              <a:t>Analyze</a:t>
            </a:r>
            <a:endParaRPr lang="en-ID" sz="5400" b="0" i="0" dirty="0">
              <a:effectLst/>
              <a:highlight>
                <a:srgbClr val="00FFFF"/>
              </a:highlight>
              <a:latin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5CEDD-ECC7-7162-D9D5-49890C8DF202}"/>
              </a:ext>
            </a:extLst>
          </p:cNvPr>
          <p:cNvSpPr txBox="1"/>
          <p:nvPr/>
        </p:nvSpPr>
        <p:spPr>
          <a:xfrm>
            <a:off x="6305942" y="1367148"/>
            <a:ext cx="5353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Analisis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personal project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mengidentifikasi</a:t>
            </a:r>
            <a:r>
              <a:rPr lang="en-US" dirty="0">
                <a:solidFill>
                  <a:schemeClr val="bg1"/>
                </a:solidFill>
              </a:rPr>
              <a:t> trend-trend yang </a:t>
            </a:r>
            <a:r>
              <a:rPr lang="en-US" dirty="0" err="1">
                <a:solidFill>
                  <a:schemeClr val="bg1"/>
                </a:solidFill>
              </a:rPr>
              <a:t>ada</a:t>
            </a:r>
            <a:r>
              <a:rPr lang="en-US" dirty="0">
                <a:solidFill>
                  <a:schemeClr val="bg1"/>
                </a:solidFill>
              </a:rPr>
              <a:t> di data set movies. Data set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diperoleh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highlight>
                  <a:srgbClr val="00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/>
          </a:p>
          <a:p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Prepare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4667102" y="272093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6076224" y="308281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6782172" y="2719052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BBC20-83A1-480D-84CA-0140249522D9}"/>
              </a:ext>
            </a:extLst>
          </p:cNvPr>
          <p:cNvSpPr/>
          <p:nvPr/>
        </p:nvSpPr>
        <p:spPr>
          <a:xfrm>
            <a:off x="6195582" y="4138948"/>
            <a:ext cx="348807" cy="30101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2775147" y="4287547"/>
            <a:ext cx="2777513" cy="974939"/>
          </a:xfrm>
          <a:prstGeom prst="bentConnector3">
            <a:avLst>
              <a:gd name="adj1" fmla="val 99621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C6F4E4-6D0D-4B70-A06B-9B42EF9D5B5A}"/>
              </a:ext>
            </a:extLst>
          </p:cNvPr>
          <p:cNvSpPr txBox="1"/>
          <p:nvPr/>
        </p:nvSpPr>
        <p:spPr>
          <a:xfrm>
            <a:off x="2564036" y="5691385"/>
            <a:ext cx="2044715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mengunduh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set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melalui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kaggle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658D43-7D26-42F2-868D-345B3544743B}"/>
              </a:ext>
            </a:extLst>
          </p:cNvPr>
          <p:cNvSpPr txBox="1"/>
          <p:nvPr/>
        </p:nvSpPr>
        <p:spPr>
          <a:xfrm>
            <a:off x="8426682" y="5435940"/>
            <a:ext cx="261237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Menyiapkan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library 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memudahkan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analisis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Rstudio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rot="10800000">
            <a:off x="7669607" y="4428207"/>
            <a:ext cx="1514151" cy="77551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DC5DDF2-DF42-4FC4-9B7E-D391F716EDE8}"/>
              </a:ext>
            </a:extLst>
          </p:cNvPr>
          <p:cNvSpPr txBox="1"/>
          <p:nvPr/>
        </p:nvSpPr>
        <p:spPr>
          <a:xfrm>
            <a:off x="3171177" y="1911911"/>
            <a:ext cx="204471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Rstudio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>
            <a:cxnSpLocks/>
          </p:cNvCxnSpPr>
          <p:nvPr/>
        </p:nvCxnSpPr>
        <p:spPr>
          <a:xfrm>
            <a:off x="3633420" y="1593578"/>
            <a:ext cx="3005919" cy="1125474"/>
          </a:xfrm>
          <a:prstGeom prst="bentConnector3">
            <a:avLst>
              <a:gd name="adj1" fmla="val 10025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FFB65C11-413E-71F2-D71B-D4E0CD0B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242" y="1593578"/>
            <a:ext cx="2789113" cy="33651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589761F-4AF0-5E5B-5DBB-647E990E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80" y="4815965"/>
            <a:ext cx="1390650" cy="8191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D0B50B-EBDE-8B1A-EDD0-818CE6463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222" l="9890" r="89560">
                        <a14:foregroundMark x1="35714" y1="12778" x2="35714" y2="12778"/>
                        <a14:foregroundMark x1="35714" y1="14444" x2="67033" y2="15556"/>
                        <a14:foregroundMark x1="67033" y1="15556" x2="85714" y2="40000"/>
                        <a14:foregroundMark x1="85714" y1="40000" x2="84066" y2="75000"/>
                        <a14:foregroundMark x1="84066" y1="75000" x2="49451" y2="92222"/>
                        <a14:foregroundMark x1="49451" y1="92222" x2="18681" y2="71667"/>
                        <a14:foregroundMark x1="18681" y1="71667" x2="22527" y2="30000"/>
                        <a14:foregroundMark x1="22527" y1="30000" x2="37363" y2="1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3029" y="1116483"/>
            <a:ext cx="17335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649703" y="318498"/>
            <a:ext cx="4730975" cy="2313606"/>
            <a:chOff x="4244163" y="1645867"/>
            <a:chExt cx="4730975" cy="23136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238278" y="2020481"/>
              <a:ext cx="373686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MPORTDATA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I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5897CB-6845-4EE8-BDC0-C73C7F25E6D9}"/>
              </a:ext>
            </a:extLst>
          </p:cNvPr>
          <p:cNvSpPr txBox="1"/>
          <p:nvPr/>
        </p:nvSpPr>
        <p:spPr>
          <a:xfrm>
            <a:off x="511097" y="2647493"/>
            <a:ext cx="5213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Mengimport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yang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telah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unduh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Kaggle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perintah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read.csv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189DE-6D10-48E4-94AE-D82D5EE4D28F}"/>
              </a:ext>
            </a:extLst>
          </p:cNvPr>
          <p:cNvSpPr txBox="1"/>
          <p:nvPr/>
        </p:nvSpPr>
        <p:spPr>
          <a:xfrm>
            <a:off x="511097" y="4405809"/>
            <a:ext cx="2715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cs typeface="Arial" pitchFamily="34" charset="0"/>
              </a:rPr>
              <a:t>Menyimpan</a:t>
            </a:r>
            <a:r>
              <a:rPr lang="en-US" altLang="ko-KR" sz="1400" b="1" dirty="0">
                <a:cs typeface="Arial" pitchFamily="34" charset="0"/>
              </a:rPr>
              <a:t> data yang </a:t>
            </a:r>
            <a:r>
              <a:rPr lang="en-US" altLang="ko-KR" sz="1400" b="1" dirty="0" err="1">
                <a:cs typeface="Arial" pitchFamily="34" charset="0"/>
              </a:rPr>
              <a:t>diimport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ke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dalam</a:t>
            </a:r>
            <a:r>
              <a:rPr lang="en-US" altLang="ko-KR" sz="1400" b="1" dirty="0">
                <a:cs typeface="Arial" pitchFamily="34" charset="0"/>
              </a:rPr>
              <a:t>  data frame movies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EF473-37B1-48A4-B1EB-9E6463D4BB23}"/>
              </a:ext>
            </a:extLst>
          </p:cNvPr>
          <p:cNvSpPr txBox="1"/>
          <p:nvPr/>
        </p:nvSpPr>
        <p:spPr>
          <a:xfrm>
            <a:off x="1875405" y="5278245"/>
            <a:ext cx="2715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Glimpse </a:t>
            </a:r>
            <a:r>
              <a:rPr lang="en-US" altLang="ko-KR" sz="1400" b="1" dirty="0" err="1">
                <a:cs typeface="Arial" pitchFamily="34" charset="0"/>
              </a:rPr>
              <a:t>digunakan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untuk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melihat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struktur</a:t>
            </a:r>
            <a:r>
              <a:rPr lang="en-US" altLang="ko-KR" sz="1400" b="1" dirty="0">
                <a:cs typeface="Arial" pitchFamily="34" charset="0"/>
              </a:rPr>
              <a:t> data </a:t>
            </a:r>
            <a:r>
              <a:rPr lang="en-US" altLang="ko-KR" sz="1400" b="1" dirty="0" err="1">
                <a:cs typeface="Arial" pitchFamily="34" charset="0"/>
              </a:rPr>
              <a:t>dari</a:t>
            </a:r>
            <a:r>
              <a:rPr lang="en-US" altLang="ko-KR" sz="1400" b="1" dirty="0">
                <a:cs typeface="Arial" pitchFamily="34" charset="0"/>
              </a:rPr>
              <a:t> data frame movies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7921F4-A05A-1C33-5040-9238EF2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3" y="3932118"/>
            <a:ext cx="6038850" cy="4068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A1314F-8A55-E57E-0D67-5129F3B8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72" y="975528"/>
            <a:ext cx="4691270" cy="38671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A7640A-4274-4C00-9FC0-43DD6A9D13B8}"/>
              </a:ext>
            </a:extLst>
          </p:cNvPr>
          <p:cNvSpPr txBox="1"/>
          <p:nvPr/>
        </p:nvSpPr>
        <p:spPr>
          <a:xfrm>
            <a:off x="7977729" y="5016635"/>
            <a:ext cx="271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Data set Movies </a:t>
            </a:r>
            <a:r>
              <a:rPr lang="en-US" altLang="ko-KR" sz="1400" b="1" dirty="0" err="1">
                <a:cs typeface="Arial" pitchFamily="34" charset="0"/>
              </a:rPr>
              <a:t>memiliki</a:t>
            </a:r>
            <a:r>
              <a:rPr lang="en-US" altLang="ko-KR" sz="1400" b="1" dirty="0">
                <a:cs typeface="Arial" pitchFamily="34" charset="0"/>
              </a:rPr>
              <a:t> 739,048 baris dan 20 </a:t>
            </a:r>
            <a:r>
              <a:rPr lang="en-US" altLang="ko-KR" sz="1400" b="1" dirty="0" err="1">
                <a:cs typeface="Arial" pitchFamily="34" charset="0"/>
              </a:rPr>
              <a:t>kolom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-15188" y="1956248"/>
            <a:ext cx="12192000" cy="26974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25161" y="1664892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25161" y="3671729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2375726" y="2164382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4676075" y="1981434"/>
            <a:ext cx="29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cs typeface="Arial" pitchFamily="34" charset="0"/>
              </a:rPr>
              <a:t>Memfilter</a:t>
            </a:r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 Data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4C05D-D04F-49D5-9FE0-663ACF7F82B8}"/>
              </a:ext>
            </a:extLst>
          </p:cNvPr>
          <p:cNvSpPr txBox="1"/>
          <p:nvPr/>
        </p:nvSpPr>
        <p:spPr>
          <a:xfrm>
            <a:off x="4676075" y="2441508"/>
            <a:ext cx="2960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Melakukan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filter data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rentang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tanggal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perilisan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tahun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“2000”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sampai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“2022”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status “Released”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84272" y="4870875"/>
            <a:ext cx="3918658" cy="549733"/>
            <a:chOff x="539552" y="3029577"/>
            <a:chExt cx="1872208" cy="5497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Melihat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kolom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Status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84272" y="1140313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Mengubahnya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tipe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(Chr &gt; Date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Mengubah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tipe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kolom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Release Date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5726" y="1448892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55726" y="5006683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2962361" y="2918561"/>
            <a:ext cx="1130986" cy="819601"/>
            <a:chOff x="4477067" y="3197243"/>
            <a:chExt cx="1130986" cy="8196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312CA800-2A8D-8D58-42CC-B073CE64E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061" y="5528023"/>
            <a:ext cx="3918656" cy="623248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Unique(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movie$status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[1] 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Released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" "Post Production" "In Production" [4] "Planned" "Canceled" "Rumored"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EC454-EDF9-7453-1401-4EAD63C19F8C}"/>
              </a:ext>
            </a:extLst>
          </p:cNvPr>
          <p:cNvSpPr txBox="1"/>
          <p:nvPr/>
        </p:nvSpPr>
        <p:spPr>
          <a:xfrm>
            <a:off x="4609657" y="3581057"/>
            <a:ext cx="45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cs typeface="Arial" pitchFamily="34" charset="0"/>
              </a:rPr>
              <a:t>Menghapus</a:t>
            </a:r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4"/>
                </a:solidFill>
                <a:cs typeface="Arial" pitchFamily="34" charset="0"/>
              </a:rPr>
              <a:t>Duplikat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462726-81D2-1D1A-4AC0-62FA737FD029}"/>
              </a:ext>
            </a:extLst>
          </p:cNvPr>
          <p:cNvSpPr txBox="1"/>
          <p:nvPr/>
        </p:nvSpPr>
        <p:spPr>
          <a:xfrm>
            <a:off x="4634371" y="4011233"/>
            <a:ext cx="45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Menghapus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duplikat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berdasarkan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464DB0-4FF0-BCF5-B35D-D5E56C89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19" y="2047415"/>
            <a:ext cx="4205812" cy="7881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FF742EB-0E97-AA9C-C515-9A4EA098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394" y="3395615"/>
            <a:ext cx="2457450" cy="10668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EF88ACE-0405-DE12-2B18-33BAF7CCE2CC}"/>
              </a:ext>
            </a:extLst>
          </p:cNvPr>
          <p:cNvGrpSpPr/>
          <p:nvPr/>
        </p:nvGrpSpPr>
        <p:grpSpPr>
          <a:xfrm>
            <a:off x="7226592" y="5222524"/>
            <a:ext cx="3918658" cy="549733"/>
            <a:chOff x="539552" y="3029577"/>
            <a:chExt cx="1872208" cy="54973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43A42-55F1-369D-A6A5-20D602AE0853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D924B8-8BAB-FC6F-F268-50DD327C5B71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Setelah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di filter dan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menghapus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duplikat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terdapat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374978 Row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224FD0D-22DD-F3B7-3790-C22E61AF5774}"/>
              </a:ext>
            </a:extLst>
          </p:cNvPr>
          <p:cNvSpPr/>
          <p:nvPr/>
        </p:nvSpPr>
        <p:spPr>
          <a:xfrm>
            <a:off x="0" y="787400"/>
            <a:ext cx="7797800" cy="456322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A3D444-F46D-4F17-BF36-04EA53966BBC}"/>
              </a:ext>
            </a:extLst>
          </p:cNvPr>
          <p:cNvGrpSpPr/>
          <p:nvPr/>
        </p:nvGrpSpPr>
        <p:grpSpPr>
          <a:xfrm>
            <a:off x="114300" y="2869321"/>
            <a:ext cx="7549243" cy="2553476"/>
            <a:chOff x="6013849" y="835171"/>
            <a:chExt cx="2162908" cy="25534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9C1B5F-C69F-4D54-848C-986E7863A7C5}"/>
                </a:ext>
              </a:extLst>
            </p:cNvPr>
            <p:cNvSpPr/>
            <p:nvPr/>
          </p:nvSpPr>
          <p:spPr>
            <a:xfrm>
              <a:off x="6013849" y="835171"/>
              <a:ext cx="2162908" cy="232379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22E9A4-E343-4B40-B83F-48C3AC84D9C8}"/>
                </a:ext>
              </a:extLst>
            </p:cNvPr>
            <p:cNvSpPr txBox="1"/>
            <p:nvPr/>
          </p:nvSpPr>
          <p:spPr>
            <a:xfrm>
              <a:off x="6084559" y="926434"/>
              <a:ext cx="2027981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Melakukan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pengambilan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kolom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genre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lalu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disimpan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data frame “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movies_genre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” </a:t>
              </a:r>
            </a:p>
            <a:p>
              <a:pPr marL="228600" indent="-228600">
                <a:buFont typeface="Wingdings" panose="05000000000000000000" pitchFamily="2" charset="2"/>
                <a:buChar char="q"/>
              </a:pPr>
              <a:endPara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Memisahkan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data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pemisaah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‘-’ dan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tiap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pemisah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disimpan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di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kolom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genre1, genre2, genre3 dan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selanjutnya</a:t>
              </a:r>
              <a:endPara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q"/>
              </a:pPr>
              <a:endPara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Memilih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kolom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genre1 dan genre2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saja</a:t>
              </a:r>
              <a:endPara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q"/>
              </a:pPr>
              <a:endPara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marL="228600" indent="-228600">
                <a:buFont typeface="Wingdings" panose="05000000000000000000" pitchFamily="2" charset="2"/>
                <a:buChar char="q"/>
              </a:pP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Menggabungkan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kolom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genre1 dan genre2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data frame movies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0" y="0"/>
            <a:ext cx="12191999" cy="677108"/>
          </a:xfrm>
          <a:prstGeom prst="rect">
            <a:avLst/>
          </a:prstGeom>
          <a:solidFill>
            <a:schemeClr val="tx1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Split Genre </a:t>
            </a:r>
            <a:r>
              <a:rPr lang="en-US" altLang="ko-KR" sz="4400" dirty="0" err="1">
                <a:solidFill>
                  <a:schemeClr val="bg1"/>
                </a:solidFill>
                <a:latin typeface="+mj-lt"/>
              </a:rPr>
              <a:t>Menjadi</a:t>
            </a:r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 2 Kolom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F55414-5E07-FAE4-F07F-34D9F26A5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08"/>
          <a:stretch/>
        </p:blipFill>
        <p:spPr>
          <a:xfrm>
            <a:off x="114300" y="1096460"/>
            <a:ext cx="7410450" cy="1675611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91FB16A6-2E74-FBEB-F496-A956EC02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386" y="2591252"/>
            <a:ext cx="3120513" cy="1600438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chr [1:374978] "Horror" "Action" "Action" "Horror" "Horror" ... chr [1:374978] "Thriller" "Fantasy" "Fantasy" "Action" ...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804DF5-124B-9EAA-AFCC-1625F831012B}"/>
              </a:ext>
            </a:extLst>
          </p:cNvPr>
          <p:cNvSpPr txBox="1"/>
          <p:nvPr/>
        </p:nvSpPr>
        <p:spPr>
          <a:xfrm>
            <a:off x="8640846" y="1934265"/>
            <a:ext cx="1141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Output</a:t>
            </a:r>
            <a:endParaRPr lang="en-ID" sz="2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dirty="0"/>
              <a:t>Total Movies by Genre(1 &amp; 2) </a:t>
            </a:r>
            <a:r>
              <a:rPr lang="en-US" sz="3200" dirty="0" err="1"/>
              <a:t>Tahun</a:t>
            </a:r>
            <a:r>
              <a:rPr lang="en-US" sz="3200" dirty="0"/>
              <a:t> 2000-2022</a:t>
            </a:r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1784214" y="953063"/>
            <a:ext cx="2124051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1784215" y="3075027"/>
            <a:ext cx="2124049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8743" y="2328694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52639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Isosceles Triangle 41">
            <a:extLst>
              <a:ext uri="{FF2B5EF4-FFF2-40B4-BE49-F238E27FC236}">
                <a16:creationId xmlns:a16="http://schemas.microsoft.com/office/drawing/2014/main" id="{CDBBEB24-1186-42FE-B688-5DEAFDFE277E}"/>
              </a:ext>
            </a:extLst>
          </p:cNvPr>
          <p:cNvSpPr>
            <a:spLocks noChangeAspect="1"/>
          </p:cNvSpPr>
          <p:nvPr/>
        </p:nvSpPr>
        <p:spPr>
          <a:xfrm>
            <a:off x="1355432" y="2610525"/>
            <a:ext cx="250621" cy="3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1903377" y="1920020"/>
            <a:ext cx="2633488" cy="1807496"/>
            <a:chOff x="1265729" y="2990795"/>
            <a:chExt cx="3214072" cy="101247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90795"/>
              <a:ext cx="3198831" cy="1724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Genre 1</a:t>
              </a:r>
              <a:endParaRPr lang="ko-KR" altLang="en-US" sz="1400" b="1" dirty="0">
                <a:solidFill>
                  <a:schemeClr val="bg1"/>
                </a:solidFill>
                <a:latin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Documentary, Drama, Comedy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merupakan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3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teratas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total movie</a:t>
              </a:r>
              <a:endParaRPr lang="ko-KR" altLang="en-US" sz="1400" b="1" dirty="0">
                <a:solidFill>
                  <a:schemeClr val="bg1"/>
                </a:solidFill>
                <a:latin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81C90F-B852-8F55-40A2-E1BE05354A30}"/>
                </a:ext>
              </a:extLst>
            </p:cNvPr>
            <p:cNvSpPr txBox="1"/>
            <p:nvPr/>
          </p:nvSpPr>
          <p:spPr>
            <a:xfrm>
              <a:off x="1265729" y="3589504"/>
              <a:ext cx="3206451" cy="4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Western, War, History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merupakan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3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terbawah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total movie</a:t>
              </a:r>
              <a:endParaRPr lang="ko-KR" altLang="en-US" sz="1400" b="1" dirty="0">
                <a:solidFill>
                  <a:schemeClr val="bg1"/>
                </a:solidFill>
                <a:latin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70B764-3DB0-0D3D-9E8B-BCDE2BA1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009" y="1405128"/>
            <a:ext cx="7270430" cy="5091396"/>
          </a:xfrm>
          <a:prstGeom prst="rect">
            <a:avLst/>
          </a:prstGeom>
        </p:spPr>
      </p:pic>
      <p:sp>
        <p:nvSpPr>
          <p:cNvPr id="5" name="Isosceles Triangle 41">
            <a:extLst>
              <a:ext uri="{FF2B5EF4-FFF2-40B4-BE49-F238E27FC236}">
                <a16:creationId xmlns:a16="http://schemas.microsoft.com/office/drawing/2014/main" id="{67FEDE8D-9452-900E-89DA-149CED30ECA3}"/>
              </a:ext>
            </a:extLst>
          </p:cNvPr>
          <p:cNvSpPr>
            <a:spLocks noChangeAspect="1"/>
          </p:cNvSpPr>
          <p:nvPr/>
        </p:nvSpPr>
        <p:spPr>
          <a:xfrm>
            <a:off x="1352311" y="4778397"/>
            <a:ext cx="250621" cy="3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21988-EC0B-9421-1250-352A78F1F3B4}"/>
              </a:ext>
            </a:extLst>
          </p:cNvPr>
          <p:cNvGrpSpPr/>
          <p:nvPr/>
        </p:nvGrpSpPr>
        <p:grpSpPr>
          <a:xfrm>
            <a:off x="1912743" y="4177515"/>
            <a:ext cx="2630366" cy="1832426"/>
            <a:chOff x="1269539" y="2990795"/>
            <a:chExt cx="3210262" cy="10264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4DFA31-D0C3-B777-97E6-77E40ACD2C0C}"/>
                </a:ext>
              </a:extLst>
            </p:cNvPr>
            <p:cNvSpPr txBox="1"/>
            <p:nvPr/>
          </p:nvSpPr>
          <p:spPr>
            <a:xfrm>
              <a:off x="1273350" y="2990795"/>
              <a:ext cx="3198831" cy="1724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Genre 2</a:t>
              </a:r>
              <a:endParaRPr lang="ko-KR" altLang="en-US" sz="1400" b="1" dirty="0">
                <a:solidFill>
                  <a:schemeClr val="bg1"/>
                </a:solidFill>
                <a:latin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31232E-6AB1-2D31-4D0D-5F5428F70B2B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Drama, Comedy, Romance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merupakan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3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teratas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total movie</a:t>
              </a:r>
              <a:endParaRPr lang="ko-KR" altLang="en-US" sz="1400" b="1" dirty="0">
                <a:solidFill>
                  <a:schemeClr val="bg1"/>
                </a:solidFill>
                <a:latin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7D20FB-8E79-5042-2E6A-5E9B400A66B6}"/>
                </a:ext>
              </a:extLst>
            </p:cNvPr>
            <p:cNvSpPr txBox="1"/>
            <p:nvPr/>
          </p:nvSpPr>
          <p:spPr>
            <a:xfrm>
              <a:off x="1269539" y="3603468"/>
              <a:ext cx="3206450" cy="41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Western, War, Sci-Fi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merupakan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3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terbawah</a:t>
              </a:r>
              <a:r>
                <a:rPr lang="en-US" altLang="ko-KR" sz="14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haroni" panose="02010803020104030203" pitchFamily="2" charset="-79"/>
                </a:rPr>
                <a:t> total movie</a:t>
              </a:r>
              <a:endParaRPr lang="ko-KR" altLang="en-US" sz="1400" b="1" dirty="0">
                <a:solidFill>
                  <a:schemeClr val="bg1"/>
                </a:solidFill>
                <a:latin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429F94-0FAB-8A50-2B75-8D0700FBF7E7}"/>
              </a:ext>
            </a:extLst>
          </p:cNvPr>
          <p:cNvSpPr/>
          <p:nvPr/>
        </p:nvSpPr>
        <p:spPr>
          <a:xfrm>
            <a:off x="8859032" y="636982"/>
            <a:ext cx="3186445" cy="12165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Highlighted Movie More Than 1000 In A Year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208E2-1902-4072-AA03-D4B2FF355A66}"/>
              </a:ext>
            </a:extLst>
          </p:cNvPr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66068CA-8921-FA9F-63A6-BF522D5C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453"/>
            <a:ext cx="6648450" cy="42672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F6980173-4AF1-7372-B1B6-B528B26361E2}"/>
              </a:ext>
            </a:extLst>
          </p:cNvPr>
          <p:cNvSpPr/>
          <p:nvPr/>
        </p:nvSpPr>
        <p:spPr>
          <a:xfrm>
            <a:off x="6842677" y="1613453"/>
            <a:ext cx="238539" cy="23853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BE8D29-3C8F-4304-AA1F-FE23870858B0}"/>
              </a:ext>
            </a:extLst>
          </p:cNvPr>
          <p:cNvSpPr/>
          <p:nvPr/>
        </p:nvSpPr>
        <p:spPr>
          <a:xfrm>
            <a:off x="6842677" y="2009693"/>
            <a:ext cx="238539" cy="2385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7CE0E2-8194-5079-7D0B-1A469694458C}"/>
              </a:ext>
            </a:extLst>
          </p:cNvPr>
          <p:cNvSpPr/>
          <p:nvPr/>
        </p:nvSpPr>
        <p:spPr>
          <a:xfrm>
            <a:off x="6842675" y="2409032"/>
            <a:ext cx="238539" cy="238539"/>
          </a:xfrm>
          <a:prstGeom prst="ellipse">
            <a:avLst/>
          </a:prstGeom>
          <a:solidFill>
            <a:srgbClr val="C9AF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1EA7C7-BFF3-C6EE-8712-A6C6B5B0A99B}"/>
              </a:ext>
            </a:extLst>
          </p:cNvPr>
          <p:cNvSpPr/>
          <p:nvPr/>
        </p:nvSpPr>
        <p:spPr>
          <a:xfrm>
            <a:off x="6842675" y="2805272"/>
            <a:ext cx="238539" cy="238539"/>
          </a:xfrm>
          <a:prstGeom prst="ellipse">
            <a:avLst/>
          </a:prstGeom>
          <a:solidFill>
            <a:srgbClr val="FF89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E488C2-22C3-6752-300D-1B075415EFD3}"/>
              </a:ext>
            </a:extLst>
          </p:cNvPr>
          <p:cNvSpPr/>
          <p:nvPr/>
        </p:nvSpPr>
        <p:spPr>
          <a:xfrm>
            <a:off x="8859032" y="1938181"/>
            <a:ext cx="3186445" cy="11049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EA42D3-9644-7911-5C5F-37DA6CC50EE4}"/>
              </a:ext>
            </a:extLst>
          </p:cNvPr>
          <p:cNvSpPr/>
          <p:nvPr/>
        </p:nvSpPr>
        <p:spPr>
          <a:xfrm>
            <a:off x="8859032" y="5282022"/>
            <a:ext cx="3186445" cy="12165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0882045-4516-E051-FA50-69F1EE8D6894}"/>
              </a:ext>
            </a:extLst>
          </p:cNvPr>
          <p:cNvSpPr/>
          <p:nvPr/>
        </p:nvSpPr>
        <p:spPr>
          <a:xfrm>
            <a:off x="6842675" y="3204611"/>
            <a:ext cx="238539" cy="238539"/>
          </a:xfrm>
          <a:prstGeom prst="ellipse">
            <a:avLst/>
          </a:prstGeom>
          <a:solidFill>
            <a:srgbClr val="ED3B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3677B1-74C4-4332-3171-B6D3308CC78D}"/>
              </a:ext>
            </a:extLst>
          </p:cNvPr>
          <p:cNvSpPr txBox="1"/>
          <p:nvPr/>
        </p:nvSpPr>
        <p:spPr>
          <a:xfrm>
            <a:off x="7081214" y="1548056"/>
            <a:ext cx="160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Documentary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548474-87FA-62AE-5C06-887B13F89C99}"/>
              </a:ext>
            </a:extLst>
          </p:cNvPr>
          <p:cNvSpPr/>
          <p:nvPr/>
        </p:nvSpPr>
        <p:spPr>
          <a:xfrm>
            <a:off x="8859032" y="3128955"/>
            <a:ext cx="3186445" cy="9992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225F30-8D0B-1F65-1296-35F68C53BD2F}"/>
              </a:ext>
            </a:extLst>
          </p:cNvPr>
          <p:cNvSpPr txBox="1"/>
          <p:nvPr/>
        </p:nvSpPr>
        <p:spPr>
          <a:xfrm>
            <a:off x="7081214" y="19458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93C59E-F514-B84C-BB41-05C70DB6A781}"/>
              </a:ext>
            </a:extLst>
          </p:cNvPr>
          <p:cNvSpPr/>
          <p:nvPr/>
        </p:nvSpPr>
        <p:spPr>
          <a:xfrm>
            <a:off x="8883746" y="4203821"/>
            <a:ext cx="3186445" cy="9992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0AC2E0-70E6-6F5D-6FBF-C17924BB6345}"/>
              </a:ext>
            </a:extLst>
          </p:cNvPr>
          <p:cNvSpPr txBox="1"/>
          <p:nvPr/>
        </p:nvSpPr>
        <p:spPr>
          <a:xfrm>
            <a:off x="7081214" y="23405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Comedy</a:t>
            </a:r>
            <a:endParaRPr lang="en-ID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E82989-3549-9646-5F10-5CCF391ECD08}"/>
              </a:ext>
            </a:extLst>
          </p:cNvPr>
          <p:cNvSpPr txBox="1"/>
          <p:nvPr/>
        </p:nvSpPr>
        <p:spPr>
          <a:xfrm>
            <a:off x="7081214" y="273832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</a:t>
            </a:r>
            <a:endParaRPr lang="en-ID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B7CF77-D80C-2533-6F19-38EF319F3AC5}"/>
              </a:ext>
            </a:extLst>
          </p:cNvPr>
          <p:cNvSpPr txBox="1"/>
          <p:nvPr/>
        </p:nvSpPr>
        <p:spPr>
          <a:xfrm>
            <a:off x="7081214" y="31376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Horror</a:t>
            </a:r>
            <a:endParaRPr lang="en-ID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16E692-6B69-6DC4-3C3C-40A0A17FA4A4}"/>
              </a:ext>
            </a:extLst>
          </p:cNvPr>
          <p:cNvSpPr txBox="1"/>
          <p:nvPr/>
        </p:nvSpPr>
        <p:spPr>
          <a:xfrm>
            <a:off x="8898760" y="649209"/>
            <a:ext cx="3207205" cy="5909310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disamping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menunjukkan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perilisan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movie di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atas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1000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dalam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tahun</a:t>
            </a:r>
            <a:endParaRPr lang="en-US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2001, Drama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merilis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lebih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dari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1000 movie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dalam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setahun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konsisten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2022</a:t>
            </a:r>
          </a:p>
          <a:p>
            <a:endParaRPr lang="en-US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2002, documentary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mulai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merilis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movie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lebih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dari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1000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tahun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2022</a:t>
            </a:r>
          </a:p>
          <a:p>
            <a:endParaRPr lang="en-US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2007, Comedy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merilis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lebih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dari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1000 movie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tahun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2022</a:t>
            </a:r>
          </a:p>
          <a:p>
            <a:endParaRPr lang="en-US" dirty="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2017, Animation &amp; Horror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merilis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movie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lebih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dari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1000,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tetapi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hanya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tahun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2021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7421E3-DA92-C83F-8CC0-6722F2A311A8}"/>
              </a:ext>
            </a:extLst>
          </p:cNvPr>
          <p:cNvCxnSpPr/>
          <p:nvPr/>
        </p:nvCxnSpPr>
        <p:spPr>
          <a:xfrm>
            <a:off x="8710280" y="53636"/>
            <a:ext cx="0" cy="67097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Vote Average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FD8E24-477B-475E-90A9-E7AA5A8681B3}"/>
              </a:ext>
            </a:extLst>
          </p:cNvPr>
          <p:cNvSpPr txBox="1"/>
          <p:nvPr/>
        </p:nvSpPr>
        <p:spPr>
          <a:xfrm>
            <a:off x="7656558" y="3429000"/>
            <a:ext cx="264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cs typeface="Arial" pitchFamily="34" charset="0"/>
              </a:rPr>
              <a:t>Semakin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ungu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warna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dari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kotak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menandakan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semakin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tinggi</a:t>
            </a:r>
            <a:r>
              <a:rPr lang="en-US" altLang="ko-KR" sz="1200" dirty="0">
                <a:cs typeface="Arial" pitchFamily="34" charset="0"/>
              </a:rPr>
              <a:t> vote average </a:t>
            </a:r>
            <a:r>
              <a:rPr lang="en-US" altLang="ko-KR" sz="1200" dirty="0" err="1">
                <a:cs typeface="Arial" pitchFamily="34" charset="0"/>
              </a:rPr>
              <a:t>terhadap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suatu</a:t>
            </a:r>
            <a:r>
              <a:rPr lang="en-US" altLang="ko-KR" sz="1200" dirty="0">
                <a:cs typeface="Arial" pitchFamily="34" charset="0"/>
              </a:rPr>
              <a:t> genre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5CB46D-B6FD-49BE-9B5D-0D17866B9448}"/>
              </a:ext>
            </a:extLst>
          </p:cNvPr>
          <p:cNvSpPr/>
          <p:nvPr/>
        </p:nvSpPr>
        <p:spPr>
          <a:xfrm>
            <a:off x="8700508" y="2617290"/>
            <a:ext cx="566192" cy="566192"/>
          </a:xfrm>
          <a:prstGeom prst="ellipse">
            <a:avLst/>
          </a:prstGeom>
          <a:solidFill>
            <a:srgbClr val="BE0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6051CA2-8314-C5A5-775B-0AB5515E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9" y="1511131"/>
            <a:ext cx="6438900" cy="457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D985239-CEF9-3A9C-4D81-A97A3F947949}"/>
              </a:ext>
            </a:extLst>
          </p:cNvPr>
          <p:cNvSpPr txBox="1"/>
          <p:nvPr/>
        </p:nvSpPr>
        <p:spPr>
          <a:xfrm>
            <a:off x="7656557" y="4320849"/>
            <a:ext cx="264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cs typeface="Arial" pitchFamily="34" charset="0"/>
              </a:rPr>
              <a:t>Semakin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putih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warna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dari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kotak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menandakan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semakin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rendah</a:t>
            </a:r>
            <a:r>
              <a:rPr lang="en-US" altLang="ko-KR" sz="1200" dirty="0">
                <a:cs typeface="Arial" pitchFamily="34" charset="0"/>
              </a:rPr>
              <a:t> vote average </a:t>
            </a:r>
            <a:r>
              <a:rPr lang="en-US" altLang="ko-KR" sz="1200" dirty="0" err="1">
                <a:cs typeface="Arial" pitchFamily="34" charset="0"/>
              </a:rPr>
              <a:t>terhadap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suatu</a:t>
            </a:r>
            <a:r>
              <a:rPr lang="en-US" altLang="ko-KR" sz="1200" dirty="0">
                <a:cs typeface="Arial" pitchFamily="34" charset="0"/>
              </a:rPr>
              <a:t> genre</a:t>
            </a: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</TotalTime>
  <Words>773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Yu Gothic Medium</vt:lpstr>
      <vt:lpstr>Yu Gothic UI</vt:lpstr>
      <vt:lpstr>Aharoni</vt:lpstr>
      <vt:lpstr>Arial</vt:lpstr>
      <vt:lpstr>Arial Black</vt:lpstr>
      <vt:lpstr>Calibri</vt:lpstr>
      <vt:lpstr>Calibri Light</vt:lpstr>
      <vt:lpstr>Helvetica Neue</vt:lpstr>
      <vt:lpstr>Lucida Console</vt:lpstr>
      <vt:lpstr>Wingdings</vt:lpstr>
      <vt:lpstr>Cover and End Slide Master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rama</cp:lastModifiedBy>
  <cp:revision>126</cp:revision>
  <dcterms:created xsi:type="dcterms:W3CDTF">2019-01-14T06:35:35Z</dcterms:created>
  <dcterms:modified xsi:type="dcterms:W3CDTF">2023-09-11T04:54:28Z</dcterms:modified>
</cp:coreProperties>
</file>